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3FC"/>
    <a:srgbClr val="B4BCD3"/>
    <a:srgbClr val="5DF581"/>
    <a:srgbClr val="79E881"/>
    <a:srgbClr val="79E8C3"/>
    <a:srgbClr val="79E8A8"/>
    <a:srgbClr val="15DC7F"/>
    <a:srgbClr val="05CE9B"/>
    <a:srgbClr val="05CE78"/>
    <a:srgbClr val="378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4"/>
    <p:restoredTop sz="95982"/>
  </p:normalViewPr>
  <p:slideViewPr>
    <p:cSldViewPr snapToGrid="0" snapToObjects="1">
      <p:cViewPr varScale="1">
        <p:scale>
          <a:sx n="118" d="100"/>
          <a:sy n="118" d="100"/>
        </p:scale>
        <p:origin x="552" y="200"/>
      </p:cViewPr>
      <p:guideLst/>
    </p:cSldViewPr>
  </p:slideViewPr>
  <p:outlineViewPr>
    <p:cViewPr>
      <p:scale>
        <a:sx n="100" d="100"/>
        <a:sy n="100" d="100"/>
      </p:scale>
      <p:origin x="-192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F0AE0-2CF6-8945-8E27-753614AFDD93}" type="datetimeFigureOut">
              <a:rPr lang="en-UA" smtClean="0"/>
              <a:t>1/26/22</a:t>
            </a:fld>
            <a:endParaRPr lang="en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C39BE-7E42-5546-99B8-C1372337B028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791828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C39BE-7E42-5546-99B8-C1372337B028}" type="slidenum">
              <a:rPr lang="en-UA" smtClean="0"/>
              <a:t>2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519279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C39BE-7E42-5546-99B8-C1372337B028}" type="slidenum">
              <a:rPr lang="en-UA" smtClean="0"/>
              <a:t>3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858231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C39BE-7E42-5546-99B8-C1372337B028}" type="slidenum">
              <a:rPr lang="en-UA" smtClean="0"/>
              <a:t>4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257054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C39BE-7E42-5546-99B8-C1372337B028}" type="slidenum">
              <a:rPr lang="en-UA" smtClean="0"/>
              <a:t>5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534651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C39BE-7E42-5546-99B8-C1372337B028}" type="slidenum">
              <a:rPr lang="en-UA" smtClean="0"/>
              <a:t>6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66232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C39BE-7E42-5546-99B8-C1372337B028}" type="slidenum">
              <a:rPr lang="en-UA" smtClean="0"/>
              <a:t>7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090942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C39BE-7E42-5546-99B8-C1372337B028}" type="slidenum">
              <a:rPr lang="en-UA" smtClean="0"/>
              <a:t>8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48372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946C3-CE56-CE45-AB84-853316771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BB5C7-0E57-E845-A11F-5715E4A9A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83C35-5A04-BB4F-B1D7-6009B52A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8A61-9690-AE48-B25C-2F70B7E446A0}" type="datetimeFigureOut">
              <a:rPr lang="en-UA" smtClean="0"/>
              <a:t>1/26/22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F1714-C28D-1F4A-BE36-D44C1722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0AADB-A5F8-D743-9FB1-8D575CCF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291C-FF32-404A-A539-65F81CDA50A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2781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3F6E7-9ACD-6341-8CC8-662A985B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E55FB9-8488-4345-934C-558E621BC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480E5-9283-BA42-B3FE-04412D06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8A61-9690-AE48-B25C-2F70B7E446A0}" type="datetimeFigureOut">
              <a:rPr lang="en-UA" smtClean="0"/>
              <a:t>1/26/22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04993-E5A7-E342-9F8D-DB5911CA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23BFD-FB68-2F40-A55A-25084B49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291C-FF32-404A-A539-65F81CDA50A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60014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A0C02F-5572-174F-A6E4-590F498D8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0560F-0168-4446-9F62-7E6498C2E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2EB25-30AF-1641-916D-FC05EF6BA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8A61-9690-AE48-B25C-2F70B7E446A0}" type="datetimeFigureOut">
              <a:rPr lang="en-UA" smtClean="0"/>
              <a:t>1/26/22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AA4AC-B5E4-C142-A8D6-B9C330B87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6192F-210A-704D-ADDF-7BECB3F84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291C-FF32-404A-A539-65F81CDA50A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73737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49185-336C-4842-BC5A-52BC09A7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E3C71-1F52-7D47-9E76-C0148415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5220D-32C3-FE44-A6C6-7404EAD1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8A61-9690-AE48-B25C-2F70B7E446A0}" type="datetimeFigureOut">
              <a:rPr lang="en-UA" smtClean="0"/>
              <a:t>1/26/22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D8AA3-D636-B24A-842E-AF95EB03E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DD60A-EE4F-504E-BD48-E01F19A8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291C-FF32-404A-A539-65F81CDA50A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43886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579B0-47DC-7C48-8B44-D07F279EC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7CACF-4449-814E-8519-900E3EB05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D817F-770E-5249-89B3-83401477F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8A61-9690-AE48-B25C-2F70B7E446A0}" type="datetimeFigureOut">
              <a:rPr lang="en-UA" smtClean="0"/>
              <a:t>1/26/22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B42CF-59DB-3548-B2C5-82662ACB9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354C0-7DD3-214E-9152-613464B0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291C-FF32-404A-A539-65F81CDA50A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49549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38A4A-2452-4A4F-8392-41C529934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17E82-5AD7-B141-B1D7-DEA9DA8A4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DAE25-B2E8-F34C-84CF-C8BE4590E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4A23E-7546-5D41-B4AB-41736E1EA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8A61-9690-AE48-B25C-2F70B7E446A0}" type="datetimeFigureOut">
              <a:rPr lang="en-UA" smtClean="0"/>
              <a:t>1/26/22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28376-B034-834D-83AF-769A88FAB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43F7C-35E3-784B-9656-01E7D9AF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291C-FF32-404A-A539-65F81CDA50A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68221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45B8-52EE-5441-B4B0-E1C41932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C464D-F537-F140-8233-1C6CC3498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BB772-445D-B045-903A-8C11F39B4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5C63B-41CD-BE4E-B592-514C3A272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1733F-8813-BF44-B0E1-63E0D7884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20BB3-B803-6045-A077-29B0FC5C8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8A61-9690-AE48-B25C-2F70B7E446A0}" type="datetimeFigureOut">
              <a:rPr lang="en-UA" smtClean="0"/>
              <a:t>1/26/22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61693B-5C3C-F844-BEBE-9F4DBB275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C60B59-04E4-0242-9504-E7194A65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291C-FF32-404A-A539-65F81CDA50A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850566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DA195-B29A-764A-A391-308AD37EF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C7542E-5EA7-2045-A665-817C20E0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8A61-9690-AE48-B25C-2F70B7E446A0}" type="datetimeFigureOut">
              <a:rPr lang="en-UA" smtClean="0"/>
              <a:t>1/26/22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0BC5F-EC26-FF47-829D-C20F6807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C1BBE-FD70-0841-8C83-53F81364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291C-FF32-404A-A539-65F81CDA50A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357846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CD8D53-9E67-104F-A60D-D02D22D86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8A61-9690-AE48-B25C-2F70B7E446A0}" type="datetimeFigureOut">
              <a:rPr lang="en-UA" smtClean="0"/>
              <a:t>1/26/22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2E78C-D681-8B41-A87C-D6B7ADFCA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60FA0-6E32-0E4C-AE12-4BD48B6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291C-FF32-404A-A539-65F81CDA50A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72287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E51D7-E2DD-E546-830C-B7F075440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26A49-19EC-B94E-A663-D2EE73D3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127E8-B401-9742-95B8-5C97671E5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642E8-0B04-8140-9CE4-C647D8DBE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8A61-9690-AE48-B25C-2F70B7E446A0}" type="datetimeFigureOut">
              <a:rPr lang="en-UA" smtClean="0"/>
              <a:t>1/26/22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0C746-D597-8644-AAFD-C2099B35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9F3CB-2185-8F43-AE75-24518A0D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291C-FF32-404A-A539-65F81CDA50A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57243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596C-95B5-4A4C-92CB-6722D906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591B52-6B9F-9A42-A851-887EE26C3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C3A6F-2A66-A747-8F20-27701C5D9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2F016-3CF1-2840-889E-9E1B4307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8A61-9690-AE48-B25C-2F70B7E446A0}" type="datetimeFigureOut">
              <a:rPr lang="en-UA" smtClean="0"/>
              <a:t>1/26/22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1AF44-0F13-E445-9FFE-D0BCC7DE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87645-A5CF-B348-89CA-BC5E9FF6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291C-FF32-404A-A539-65F81CDA50A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794681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C8DA72-81C6-AB45-8393-AD4463004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2B10B-4FF7-FA41-98DA-7C1D9A593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6C795-D2DD-B94E-87EB-15C0A8F54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D8A61-9690-AE48-B25C-2F70B7E446A0}" type="datetimeFigureOut">
              <a:rPr lang="en-UA" smtClean="0"/>
              <a:t>1/26/22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6E4D7-5EAC-4943-BCD2-694F114A1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07926-C194-5248-B486-B00F3E87F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F291C-FF32-404A-A539-65F81CDA50A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66924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4.svg"/><Relationship Id="rId5" Type="http://schemas.openxmlformats.org/officeDocument/2006/relationships/image" Target="../media/image7.emf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7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10" Type="http://schemas.openxmlformats.org/officeDocument/2006/relationships/image" Target="../media/image14.svg"/><Relationship Id="rId4" Type="http://schemas.openxmlformats.org/officeDocument/2006/relationships/image" Target="../media/image7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8.jp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8.emf"/><Relationship Id="rId10" Type="http://schemas.openxmlformats.org/officeDocument/2006/relationships/image" Target="../media/image14.svg"/><Relationship Id="rId4" Type="http://schemas.openxmlformats.org/officeDocument/2006/relationships/image" Target="../media/image7.emf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0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10" Type="http://schemas.openxmlformats.org/officeDocument/2006/relationships/image" Target="../media/image14.svg"/><Relationship Id="rId4" Type="http://schemas.openxmlformats.org/officeDocument/2006/relationships/image" Target="../media/image7.emf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4.svg"/><Relationship Id="rId5" Type="http://schemas.openxmlformats.org/officeDocument/2006/relationships/image" Target="../media/image7.emf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4.svg"/><Relationship Id="rId5" Type="http://schemas.openxmlformats.org/officeDocument/2006/relationships/image" Target="../media/image7.emf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4">
            <a:extLst>
              <a:ext uri="{FF2B5EF4-FFF2-40B4-BE49-F238E27FC236}">
                <a16:creationId xmlns:a16="http://schemas.microsoft.com/office/drawing/2014/main" id="{17C8F2BB-54DE-5D40-BDE7-2132FB6DC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651" b="3651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13" name="Рисунок 14">
            <a:extLst>
              <a:ext uri="{FF2B5EF4-FFF2-40B4-BE49-F238E27FC236}">
                <a16:creationId xmlns:a16="http://schemas.microsoft.com/office/drawing/2014/main" id="{6FC5E08D-1397-B14B-8856-4DEE82D51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r="11994"/>
          <a:stretch/>
        </p:blipFill>
        <p:spPr>
          <a:xfrm>
            <a:off x="8636749" y="1281505"/>
            <a:ext cx="3555249" cy="5576495"/>
          </a:xfrm>
          <a:prstGeom prst="rect">
            <a:avLst/>
          </a:prstGeom>
        </p:spPr>
      </p:pic>
      <p:pic>
        <p:nvPicPr>
          <p:cNvPr id="14" name="Рисунок 6">
            <a:extLst>
              <a:ext uri="{FF2B5EF4-FFF2-40B4-BE49-F238E27FC236}">
                <a16:creationId xmlns:a16="http://schemas.microsoft.com/office/drawing/2014/main" id="{D75981AF-D54A-9848-8FAB-764D03F63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r="49824"/>
          <a:stretch/>
        </p:blipFill>
        <p:spPr>
          <a:xfrm>
            <a:off x="-1" y="0"/>
            <a:ext cx="483411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2C6AA7-72B5-914A-A40B-4AF602B02292}"/>
              </a:ext>
            </a:extLst>
          </p:cNvPr>
          <p:cNvSpPr/>
          <p:nvPr/>
        </p:nvSpPr>
        <p:spPr>
          <a:xfrm>
            <a:off x="2933651" y="2081161"/>
            <a:ext cx="69100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uk-UA" sz="50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Чи готові українці до великої війни: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C0CF10-59E1-2B4D-ADF3-09633577B06C}"/>
              </a:ext>
            </a:extLst>
          </p:cNvPr>
          <p:cNvSpPr/>
          <p:nvPr/>
        </p:nvSpPr>
        <p:spPr>
          <a:xfrm>
            <a:off x="2987666" y="3558489"/>
            <a:ext cx="6802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uk-UA" sz="400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результати соціологічного дослідження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8F4297-5051-4A4F-BBD6-FCEE3D2FD8F0}"/>
              </a:ext>
            </a:extLst>
          </p:cNvPr>
          <p:cNvSpPr/>
          <p:nvPr/>
        </p:nvSpPr>
        <p:spPr>
          <a:xfrm>
            <a:off x="8636749" y="5512387"/>
            <a:ext cx="329299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uk-UA" sz="1500" i="1" dirty="0">
                <a:latin typeface="Gilroy-RegularItalic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Проведено компанією </a:t>
            </a:r>
            <a:br>
              <a:rPr lang="uk-UA" sz="1500" i="1" dirty="0">
                <a:latin typeface="Gilroy-RegularItalic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500" i="1" dirty="0">
                <a:latin typeface="Gilroy-RegularItalic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«Нью Імідж Маркетинг Груп» </a:t>
            </a:r>
            <a:endParaRPr lang="en-UA" sz="1500" dirty="0">
              <a:latin typeface="Gilro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uk-UA" sz="1500" i="1" dirty="0">
                <a:latin typeface="Gilroy-RegularItalic" pitchFamily="2" charset="77"/>
                <a:ea typeface="Calibri" panose="020F0502020204030204" pitchFamily="34" charset="0"/>
              </a:rPr>
              <a:t>на замовлення Українського інституту майбутнього</a:t>
            </a:r>
            <a:r>
              <a:rPr lang="en-UA" sz="1500" dirty="0">
                <a:latin typeface="Gilroy" pitchFamily="2" charset="77"/>
              </a:rPr>
              <a:t> </a:t>
            </a:r>
            <a:endParaRPr lang="uk-UA" sz="1500" dirty="0">
              <a:solidFill>
                <a:srgbClr val="3E4245"/>
              </a:solidFill>
              <a:latin typeface="Gilro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C20743-A888-B141-BBBD-63D713324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6109" y="4537276"/>
            <a:ext cx="1093116" cy="87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87C9E-7EEF-0B4E-95CE-140CC2A14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394" y="456415"/>
            <a:ext cx="3013212" cy="5854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F529BB-07F5-C949-9935-7B9952AED922}"/>
              </a:ext>
            </a:extLst>
          </p:cNvPr>
          <p:cNvSpPr/>
          <p:nvPr/>
        </p:nvSpPr>
        <p:spPr>
          <a:xfrm>
            <a:off x="5717877" y="6266632"/>
            <a:ext cx="756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i="1" dirty="0">
                <a:latin typeface="Gilroy-RegularItalic" pitchFamily="2" charset="77"/>
              </a:rPr>
              <a:t>2022</a:t>
            </a:r>
            <a:endParaRPr lang="en-UA" dirty="0">
              <a:latin typeface="Gilro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837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34533A7-DD48-BD40-BC37-9B393E319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7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610D77-3942-EE48-B92C-4533C8B8A813}"/>
              </a:ext>
            </a:extLst>
          </p:cNvPr>
          <p:cNvSpPr/>
          <p:nvPr/>
        </p:nvSpPr>
        <p:spPr>
          <a:xfrm>
            <a:off x="737920" y="302505"/>
            <a:ext cx="9856927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uk-UA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Наскільки регулярно Ви стежите за новинами на тему конфлікту України та Росії?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1C8B54-92A4-5941-B82D-193E14430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71" y="383155"/>
            <a:ext cx="258234" cy="422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D97C62-AE02-A349-8BCB-4473B4BD0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20" y="6215867"/>
            <a:ext cx="1175657" cy="376813"/>
          </a:xfrm>
          <a:prstGeom prst="rect">
            <a:avLst/>
          </a:prstGeom>
        </p:spPr>
      </p:pic>
      <p:pic>
        <p:nvPicPr>
          <p:cNvPr id="18" name="Рисунок 20">
            <a:extLst>
              <a:ext uri="{FF2B5EF4-FFF2-40B4-BE49-F238E27FC236}">
                <a16:creationId xmlns:a16="http://schemas.microsoft.com/office/drawing/2014/main" id="{9D6180C8-B42F-4E42-8340-732F56D88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57329" y="6271264"/>
            <a:ext cx="284051" cy="336607"/>
          </a:xfrm>
          <a:prstGeom prst="rect">
            <a:avLst/>
          </a:prstGeom>
        </p:spPr>
      </p:pic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3BBE00A1-1633-D943-B79B-AFF5AB6B5ACF}"/>
              </a:ext>
            </a:extLst>
          </p:cNvPr>
          <p:cNvSpPr txBox="1">
            <a:spLocks/>
          </p:cNvSpPr>
          <p:nvPr/>
        </p:nvSpPr>
        <p:spPr>
          <a:xfrm>
            <a:off x="11569880" y="6387680"/>
            <a:ext cx="390386" cy="184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CB668B7-FDDE-44D4-9767-BC5D8F7A4222}" type="slidenum">
              <a:rPr lang="en-US" sz="1000" smtClean="0">
                <a:solidFill>
                  <a:srgbClr val="1A2C4F"/>
                </a:solidFill>
                <a:latin typeface="Gilroy Medium" pitchFamily="2" charset="77"/>
                <a:ea typeface="Segoe UI Black" panose="020B0A02040204020203" pitchFamily="34" charset="0"/>
                <a:cs typeface="Segoe UI Semibold" panose="020B0702040204020203" pitchFamily="34" charset="0"/>
              </a:rPr>
              <a:pPr algn="ctr"/>
              <a:t>2</a:t>
            </a:fld>
            <a:endParaRPr lang="en-US" sz="1000" dirty="0">
              <a:solidFill>
                <a:srgbClr val="1A2C4F"/>
              </a:solidFill>
              <a:latin typeface="Gilroy Medium" pitchFamily="2" charset="77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739F29-098D-024B-8F6B-FD88766B7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8083" y="1635184"/>
            <a:ext cx="4712879" cy="4480206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688086A-08D4-9747-84E0-F9B293BF3F70}"/>
              </a:ext>
            </a:extLst>
          </p:cNvPr>
          <p:cNvSpPr txBox="1">
            <a:spLocks/>
          </p:cNvSpPr>
          <p:nvPr/>
        </p:nvSpPr>
        <p:spPr>
          <a:xfrm>
            <a:off x="8320541" y="1778930"/>
            <a:ext cx="2795019" cy="81117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17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Практично не вилажу</a:t>
            </a:r>
            <a:endParaRPr lang="en-US" sz="1700" b="0" dirty="0">
              <a:solidFill>
                <a:srgbClr val="3E4245"/>
              </a:solidFill>
              <a:latin typeface="Gilro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17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з новин на цю тему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20572B-238B-BD4E-BAB7-BF327511F1EB}"/>
              </a:ext>
            </a:extLst>
          </p:cNvPr>
          <p:cNvCxnSpPr>
            <a:cxnSpLocks/>
          </p:cNvCxnSpPr>
          <p:nvPr/>
        </p:nvCxnSpPr>
        <p:spPr>
          <a:xfrm>
            <a:off x="6657554" y="2189800"/>
            <a:ext cx="1483094" cy="0"/>
          </a:xfrm>
          <a:prstGeom prst="line">
            <a:avLst/>
          </a:prstGeom>
          <a:ln w="19050">
            <a:solidFill>
              <a:srgbClr val="2BD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AD6B2C9-0268-B44E-860F-6D83E1B4D98E}"/>
              </a:ext>
            </a:extLst>
          </p:cNvPr>
          <p:cNvSpPr txBox="1">
            <a:spLocks/>
          </p:cNvSpPr>
          <p:nvPr/>
        </p:nvSpPr>
        <p:spPr>
          <a:xfrm>
            <a:off x="8933356" y="3313301"/>
            <a:ext cx="2795019" cy="8111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17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Декілька разів в день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F3CE4E-A50F-0648-B148-38E2CAED4CF3}"/>
              </a:ext>
            </a:extLst>
          </p:cNvPr>
          <p:cNvCxnSpPr>
            <a:cxnSpLocks/>
          </p:cNvCxnSpPr>
          <p:nvPr/>
        </p:nvCxnSpPr>
        <p:spPr>
          <a:xfrm>
            <a:off x="7603382" y="3718890"/>
            <a:ext cx="1152727" cy="0"/>
          </a:xfrm>
          <a:prstGeom prst="line">
            <a:avLst/>
          </a:prstGeom>
          <a:ln w="19050">
            <a:solidFill>
              <a:srgbClr val="FDEA5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3FDF5C6-3C9B-2A4E-9E0D-DA280A467CA3}"/>
              </a:ext>
            </a:extLst>
          </p:cNvPr>
          <p:cNvSpPr txBox="1">
            <a:spLocks/>
          </p:cNvSpPr>
          <p:nvPr/>
        </p:nvSpPr>
        <p:spPr>
          <a:xfrm>
            <a:off x="1076194" y="1772227"/>
            <a:ext cx="2795019" cy="8111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17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Не стежу зовсім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E04745-E64A-7C4E-9110-0F1B11127035}"/>
              </a:ext>
            </a:extLst>
          </p:cNvPr>
          <p:cNvCxnSpPr>
            <a:cxnSpLocks/>
          </p:cNvCxnSpPr>
          <p:nvPr/>
        </p:nvCxnSpPr>
        <p:spPr>
          <a:xfrm>
            <a:off x="4016121" y="2218375"/>
            <a:ext cx="1085850" cy="0"/>
          </a:xfrm>
          <a:prstGeom prst="line">
            <a:avLst/>
          </a:prstGeom>
          <a:ln w="19050">
            <a:solidFill>
              <a:srgbClr val="B9C7D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0B313D6F-43B0-F444-9826-770F2BFBFBB9}"/>
              </a:ext>
            </a:extLst>
          </p:cNvPr>
          <p:cNvSpPr txBox="1">
            <a:spLocks/>
          </p:cNvSpPr>
          <p:nvPr/>
        </p:nvSpPr>
        <p:spPr>
          <a:xfrm>
            <a:off x="662223" y="3477103"/>
            <a:ext cx="2795019" cy="81117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17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Не частіше ніж один раз на тиждень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D70542-F64F-E845-A424-E6F831415123}"/>
              </a:ext>
            </a:extLst>
          </p:cNvPr>
          <p:cNvCxnSpPr>
            <a:cxnSpLocks/>
          </p:cNvCxnSpPr>
          <p:nvPr/>
        </p:nvCxnSpPr>
        <p:spPr>
          <a:xfrm>
            <a:off x="3618067" y="3882691"/>
            <a:ext cx="555217" cy="0"/>
          </a:xfrm>
          <a:prstGeom prst="line">
            <a:avLst/>
          </a:prstGeom>
          <a:ln w="19050">
            <a:solidFill>
              <a:srgbClr val="758EF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CA0018B-153B-8A4C-A2EC-0C789C00AB81}"/>
              </a:ext>
            </a:extLst>
          </p:cNvPr>
          <p:cNvSpPr txBox="1">
            <a:spLocks/>
          </p:cNvSpPr>
          <p:nvPr/>
        </p:nvSpPr>
        <p:spPr>
          <a:xfrm>
            <a:off x="1076193" y="5010706"/>
            <a:ext cx="2795019" cy="8111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17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Не частіше</a:t>
            </a:r>
            <a:r>
              <a:rPr lang="en-US" sz="17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7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ніж один раз</a:t>
            </a:r>
            <a:r>
              <a:rPr lang="en-US" sz="17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7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на день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706F240-EA84-CB4E-B98C-B3FC68825135}"/>
              </a:ext>
            </a:extLst>
          </p:cNvPr>
          <p:cNvCxnSpPr>
            <a:cxnSpLocks/>
          </p:cNvCxnSpPr>
          <p:nvPr/>
        </p:nvCxnSpPr>
        <p:spPr>
          <a:xfrm>
            <a:off x="3975255" y="5382876"/>
            <a:ext cx="555217" cy="0"/>
          </a:xfrm>
          <a:prstGeom prst="line">
            <a:avLst/>
          </a:prstGeom>
          <a:ln w="19050">
            <a:solidFill>
              <a:srgbClr val="FF9E5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AC4D8BD9-CDC7-0D4E-829D-A9F9949CD8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5560" y="302505"/>
            <a:ext cx="725820" cy="577510"/>
          </a:xfrm>
          <a:prstGeom prst="rect">
            <a:avLst/>
          </a:prstGeom>
        </p:spPr>
      </p:pic>
      <p:pic>
        <p:nvPicPr>
          <p:cNvPr id="35" name="Рисунок 22">
            <a:extLst>
              <a:ext uri="{FF2B5EF4-FFF2-40B4-BE49-F238E27FC236}">
                <a16:creationId xmlns:a16="http://schemas.microsoft.com/office/drawing/2014/main" id="{E586E77A-4C6A-D049-8A50-D6E4520A94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6781465"/>
            <a:ext cx="12192000" cy="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02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94D1B2-78CE-7A42-BD71-B9E8F985C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E447B4-99CD-2E40-BC1D-81EC9BD16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339" y="1974931"/>
            <a:ext cx="4888770" cy="41761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610D77-3942-EE48-B92C-4533C8B8A813}"/>
              </a:ext>
            </a:extLst>
          </p:cNvPr>
          <p:cNvSpPr/>
          <p:nvPr/>
        </p:nvSpPr>
        <p:spPr>
          <a:xfrm>
            <a:off x="737921" y="302505"/>
            <a:ext cx="8018188" cy="146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uk-UA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Чи ви чули новину про те,</a:t>
            </a:r>
            <a:r>
              <a:rPr lang="en-US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що Російська Федерація нарощує сили на кордонах з Україною?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1C8B54-92A4-5941-B82D-193E14430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71" y="383155"/>
            <a:ext cx="258234" cy="422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D97C62-AE02-A349-8BCB-4473B4BD0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920" y="6215867"/>
            <a:ext cx="1175657" cy="376813"/>
          </a:xfrm>
          <a:prstGeom prst="rect">
            <a:avLst/>
          </a:prstGeom>
        </p:spPr>
      </p:pic>
      <p:pic>
        <p:nvPicPr>
          <p:cNvPr id="18" name="Рисунок 20">
            <a:extLst>
              <a:ext uri="{FF2B5EF4-FFF2-40B4-BE49-F238E27FC236}">
                <a16:creationId xmlns:a16="http://schemas.microsoft.com/office/drawing/2014/main" id="{9D6180C8-B42F-4E42-8340-732F56D88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7329" y="6271264"/>
            <a:ext cx="284051" cy="336607"/>
          </a:xfrm>
          <a:prstGeom prst="rect">
            <a:avLst/>
          </a:prstGeom>
        </p:spPr>
      </p:pic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3BBE00A1-1633-D943-B79B-AFF5AB6B5ACF}"/>
              </a:ext>
            </a:extLst>
          </p:cNvPr>
          <p:cNvSpPr txBox="1">
            <a:spLocks/>
          </p:cNvSpPr>
          <p:nvPr/>
        </p:nvSpPr>
        <p:spPr>
          <a:xfrm>
            <a:off x="11569880" y="6387680"/>
            <a:ext cx="390386" cy="184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CB668B7-FDDE-44D4-9767-BC5D8F7A4222}" type="slidenum">
              <a:rPr lang="en-US" sz="1000" smtClean="0">
                <a:solidFill>
                  <a:srgbClr val="1A2C4F"/>
                </a:solidFill>
                <a:latin typeface="Gilroy Medium" pitchFamily="2" charset="77"/>
                <a:ea typeface="Segoe UI Black" panose="020B0A02040204020203" pitchFamily="34" charset="0"/>
                <a:cs typeface="Segoe UI Semibold" panose="020B0702040204020203" pitchFamily="34" charset="0"/>
              </a:rPr>
              <a:pPr algn="ctr"/>
              <a:t>3</a:t>
            </a:fld>
            <a:endParaRPr lang="en-US" sz="1000" dirty="0">
              <a:solidFill>
                <a:srgbClr val="1A2C4F"/>
              </a:solidFill>
              <a:latin typeface="Gilroy Medium" pitchFamily="2" charset="77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688086A-08D4-9747-84E0-F9B293BF3F70}"/>
              </a:ext>
            </a:extLst>
          </p:cNvPr>
          <p:cNvSpPr txBox="1">
            <a:spLocks/>
          </p:cNvSpPr>
          <p:nvPr/>
        </p:nvSpPr>
        <p:spPr>
          <a:xfrm>
            <a:off x="8973972" y="2884922"/>
            <a:ext cx="2454237" cy="9048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0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Так</a:t>
            </a:r>
            <a:r>
              <a:rPr lang="uk-UA" sz="20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чув/ла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0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цю новину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20572B-238B-BD4E-BAB7-BF327511F1EB}"/>
              </a:ext>
            </a:extLst>
          </p:cNvPr>
          <p:cNvCxnSpPr>
            <a:cxnSpLocks/>
          </p:cNvCxnSpPr>
          <p:nvPr/>
        </p:nvCxnSpPr>
        <p:spPr>
          <a:xfrm>
            <a:off x="7996198" y="3341861"/>
            <a:ext cx="801064" cy="0"/>
          </a:xfrm>
          <a:prstGeom prst="line">
            <a:avLst/>
          </a:prstGeom>
          <a:ln w="19050">
            <a:solidFill>
              <a:srgbClr val="2BD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D70542-F64F-E845-A424-E6F831415123}"/>
              </a:ext>
            </a:extLst>
          </p:cNvPr>
          <p:cNvCxnSpPr>
            <a:cxnSpLocks/>
          </p:cNvCxnSpPr>
          <p:nvPr/>
        </p:nvCxnSpPr>
        <p:spPr>
          <a:xfrm>
            <a:off x="3984396" y="4848189"/>
            <a:ext cx="555217" cy="0"/>
          </a:xfrm>
          <a:prstGeom prst="line">
            <a:avLst/>
          </a:prstGeom>
          <a:ln w="19050">
            <a:solidFill>
              <a:srgbClr val="758EF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AC4D8BD9-CDC7-0D4E-829D-A9F9949CD8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5560" y="302505"/>
            <a:ext cx="725820" cy="577510"/>
          </a:xfrm>
          <a:prstGeom prst="rect">
            <a:avLst/>
          </a:prstGeom>
        </p:spPr>
      </p:pic>
      <p:pic>
        <p:nvPicPr>
          <p:cNvPr id="35" name="Рисунок 22">
            <a:extLst>
              <a:ext uri="{FF2B5EF4-FFF2-40B4-BE49-F238E27FC236}">
                <a16:creationId xmlns:a16="http://schemas.microsoft.com/office/drawing/2014/main" id="{E586E77A-4C6A-D049-8A50-D6E4520A94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6781465"/>
            <a:ext cx="12192000" cy="82885"/>
          </a:xfrm>
          <a:prstGeom prst="rect">
            <a:avLst/>
          </a:prstGeom>
        </p:spPr>
      </p:pic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B50053E-7287-BA49-9DA1-5DE71F393AC5}"/>
              </a:ext>
            </a:extLst>
          </p:cNvPr>
          <p:cNvSpPr txBox="1">
            <a:spLocks/>
          </p:cNvSpPr>
          <p:nvPr/>
        </p:nvSpPr>
        <p:spPr>
          <a:xfrm>
            <a:off x="1035061" y="2615161"/>
            <a:ext cx="2454237" cy="9048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0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Ні, </a:t>
            </a:r>
            <a:r>
              <a:rPr lang="uk-UA" sz="20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не чув/ла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7FF520-EF05-F04B-AB9F-2C2334B127B1}"/>
              </a:ext>
            </a:extLst>
          </p:cNvPr>
          <p:cNvCxnSpPr>
            <a:cxnSpLocks/>
          </p:cNvCxnSpPr>
          <p:nvPr/>
        </p:nvCxnSpPr>
        <p:spPr>
          <a:xfrm>
            <a:off x="3614335" y="3067569"/>
            <a:ext cx="647669" cy="0"/>
          </a:xfrm>
          <a:prstGeom prst="line">
            <a:avLst/>
          </a:prstGeom>
          <a:ln w="19050">
            <a:solidFill>
              <a:srgbClr val="FDEA5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B08AE2A1-80BE-0943-AC00-4FD174AB2025}"/>
              </a:ext>
            </a:extLst>
          </p:cNvPr>
          <p:cNvSpPr txBox="1">
            <a:spLocks/>
          </p:cNvSpPr>
          <p:nvPr/>
        </p:nvSpPr>
        <p:spPr>
          <a:xfrm>
            <a:off x="673268" y="4328373"/>
            <a:ext cx="3225630" cy="108817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0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Так, </a:t>
            </a:r>
            <a:r>
              <a:rPr lang="uk-UA" sz="20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чув/ла новину, але</a:t>
            </a:r>
            <a:r>
              <a:rPr lang="en-US" sz="20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не знаю деталі</a:t>
            </a:r>
          </a:p>
        </p:txBody>
      </p:sp>
    </p:spTree>
    <p:extLst>
      <p:ext uri="{BB962C8B-B14F-4D97-AF65-F5344CB8AC3E}">
        <p14:creationId xmlns:p14="http://schemas.microsoft.com/office/powerpoint/2010/main" val="296001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63B92D4-AD3D-C643-AB61-90BE6CB12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"/>
            <a:ext cx="12192000" cy="68568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DFBB8-A6B8-F049-87A4-154F17FCB5F0}"/>
              </a:ext>
            </a:extLst>
          </p:cNvPr>
          <p:cNvSpPr/>
          <p:nvPr/>
        </p:nvSpPr>
        <p:spPr>
          <a:xfrm>
            <a:off x="750112" y="1919932"/>
            <a:ext cx="6096000" cy="51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A" sz="1200" dirty="0">
                <a:solidFill>
                  <a:prstClr val="black"/>
                </a:solidFill>
                <a:latin typeface="Gilroy" pitchFamily="2" charset="77"/>
              </a:rPr>
              <a:t>Нарощування кількості російських військ біля кордонів України це торг з боку Росії з тим, щоб країни НАТО гарантували невступ України до Альянсу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B4C3AB-E44C-6545-A0C6-9874A9ED3B1D}"/>
              </a:ext>
            </a:extLst>
          </p:cNvPr>
          <p:cNvSpPr/>
          <p:nvPr/>
        </p:nvSpPr>
        <p:spPr>
          <a:xfrm>
            <a:off x="750112" y="2517637"/>
            <a:ext cx="6096000" cy="51812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Існує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реальна та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серйозна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загроза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нападу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Росії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/</a:t>
            </a:r>
            <a:endParaRPr lang="en-US" sz="1200" dirty="0">
              <a:solidFill>
                <a:prstClr val="black"/>
              </a:solidFill>
              <a:latin typeface="Gilroy" pitchFamily="2" charset="77"/>
            </a:endParaRPr>
          </a:p>
          <a:p>
            <a:pPr lvl="0" algn="r"/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введення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російських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військ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на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територію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України</a:t>
            </a:r>
            <a:endParaRPr lang="en-UA" sz="12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5D9D76-8B03-4848-A3B1-FC9A94149D7D}"/>
              </a:ext>
            </a:extLst>
          </p:cNvPr>
          <p:cNvSpPr/>
          <p:nvPr/>
        </p:nvSpPr>
        <p:spPr>
          <a:xfrm>
            <a:off x="750112" y="3115342"/>
            <a:ext cx="6096000" cy="51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Загрози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немає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,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це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результат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інформаційної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політики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з боку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західних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партнерів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,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зокрема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США, метою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яких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є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схилити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Україну</a:t>
            </a:r>
            <a:r>
              <a:rPr lang="en-US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до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Мінських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домовленостей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endParaRPr lang="en-UA" sz="12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8BBEEC-0056-1E40-9432-DDDF13589FE9}"/>
              </a:ext>
            </a:extLst>
          </p:cNvPr>
          <p:cNvSpPr/>
          <p:nvPr/>
        </p:nvSpPr>
        <p:spPr>
          <a:xfrm>
            <a:off x="750112" y="3713047"/>
            <a:ext cx="6096000" cy="51812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Росія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«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брязкає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»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зброєю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,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реальної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загрози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не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існує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endParaRPr lang="en-UA" sz="12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36076A-4594-8E48-A314-2726517E7207}"/>
              </a:ext>
            </a:extLst>
          </p:cNvPr>
          <p:cNvSpPr/>
          <p:nvPr/>
        </p:nvSpPr>
        <p:spPr>
          <a:xfrm>
            <a:off x="737920" y="4309617"/>
            <a:ext cx="6096000" cy="51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uk-UA" sz="1200" dirty="0">
                <a:solidFill>
                  <a:prstClr val="black"/>
                </a:solidFill>
                <a:latin typeface="Gilroy" pitchFamily="2" charset="77"/>
              </a:rPr>
              <a:t>Загрози ніякої немає: це результат інформаційної політики з боку української влади та ЗМІ</a:t>
            </a:r>
            <a:endParaRPr lang="en-UA" sz="12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9BEB52-4152-5C41-A10B-A931905DD915}"/>
              </a:ext>
            </a:extLst>
          </p:cNvPr>
          <p:cNvSpPr/>
          <p:nvPr/>
        </p:nvSpPr>
        <p:spPr>
          <a:xfrm>
            <a:off x="737920" y="4906187"/>
            <a:ext cx="6096000" cy="51812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uk-UA" sz="1200" dirty="0">
                <a:solidFill>
                  <a:prstClr val="black"/>
                </a:solidFill>
                <a:latin typeface="Gilroy" pitchFamily="2" charset="77"/>
              </a:rPr>
              <a:t>Інше</a:t>
            </a:r>
            <a:endParaRPr lang="en-UA" sz="12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1803F0-779C-CA47-A46B-2D8E21B965EB}"/>
              </a:ext>
            </a:extLst>
          </p:cNvPr>
          <p:cNvSpPr/>
          <p:nvPr/>
        </p:nvSpPr>
        <p:spPr>
          <a:xfrm>
            <a:off x="737920" y="5507791"/>
            <a:ext cx="6096000" cy="51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Не маю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однозначної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думки з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цього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питання</a:t>
            </a:r>
            <a:endParaRPr lang="en-UA" sz="12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6C9DF8-2C37-5A42-AE16-DE33E3A65FD8}"/>
              </a:ext>
            </a:extLst>
          </p:cNvPr>
          <p:cNvSpPr/>
          <p:nvPr/>
        </p:nvSpPr>
        <p:spPr>
          <a:xfrm>
            <a:off x="737920" y="6109395"/>
            <a:ext cx="6096000" cy="51812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Важко</a:t>
            </a:r>
            <a:r>
              <a:rPr lang="ru-RU" sz="12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Gilroy" pitchFamily="2" charset="77"/>
              </a:rPr>
              <a:t>відповісти</a:t>
            </a:r>
            <a:endParaRPr lang="en-UA" sz="12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610D77-3942-EE48-B92C-4533C8B8A813}"/>
              </a:ext>
            </a:extLst>
          </p:cNvPr>
          <p:cNvSpPr/>
          <p:nvPr/>
        </p:nvSpPr>
        <p:spPr>
          <a:xfrm>
            <a:off x="737920" y="302505"/>
            <a:ext cx="9442400" cy="146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uk-UA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Як Ви ставитеся до новини про те, що</a:t>
            </a:r>
            <a:r>
              <a:rPr lang="en-US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Російська Федерація нарощує сили на кордонах з Україною?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1C8B54-92A4-5941-B82D-193E14430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71" y="383155"/>
            <a:ext cx="258234" cy="422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D97C62-AE02-A349-8BCB-4473B4BD0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56" y="6183760"/>
            <a:ext cx="1175657" cy="376813"/>
          </a:xfrm>
          <a:prstGeom prst="rect">
            <a:avLst/>
          </a:prstGeom>
        </p:spPr>
      </p:pic>
      <p:pic>
        <p:nvPicPr>
          <p:cNvPr id="18" name="Рисунок 20">
            <a:extLst>
              <a:ext uri="{FF2B5EF4-FFF2-40B4-BE49-F238E27FC236}">
                <a16:creationId xmlns:a16="http://schemas.microsoft.com/office/drawing/2014/main" id="{9D6180C8-B42F-4E42-8340-732F56D88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57329" y="6271264"/>
            <a:ext cx="284051" cy="336607"/>
          </a:xfrm>
          <a:prstGeom prst="rect">
            <a:avLst/>
          </a:prstGeom>
        </p:spPr>
      </p:pic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3BBE00A1-1633-D943-B79B-AFF5AB6B5ACF}"/>
              </a:ext>
            </a:extLst>
          </p:cNvPr>
          <p:cNvSpPr txBox="1">
            <a:spLocks/>
          </p:cNvSpPr>
          <p:nvPr/>
        </p:nvSpPr>
        <p:spPr>
          <a:xfrm>
            <a:off x="11569880" y="6387680"/>
            <a:ext cx="390386" cy="184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CB668B7-FDDE-44D4-9767-BC5D8F7A4222}" type="slidenum">
              <a:rPr lang="en-US" sz="1000" smtClean="0">
                <a:solidFill>
                  <a:srgbClr val="1A2C4F"/>
                </a:solidFill>
                <a:latin typeface="Gilroy Medium" pitchFamily="2" charset="77"/>
                <a:ea typeface="Segoe UI Black" panose="020B0A02040204020203" pitchFamily="34" charset="0"/>
                <a:cs typeface="Segoe UI Semibold" panose="020B0702040204020203" pitchFamily="34" charset="0"/>
              </a:rPr>
              <a:pPr algn="ctr"/>
              <a:t>4</a:t>
            </a:fld>
            <a:endParaRPr lang="en-US" sz="1000" dirty="0">
              <a:solidFill>
                <a:srgbClr val="1A2C4F"/>
              </a:solidFill>
              <a:latin typeface="Gilroy Medium" pitchFamily="2" charset="77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4D8BD9-CDC7-0D4E-829D-A9F9949CD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5560" y="302505"/>
            <a:ext cx="725820" cy="577510"/>
          </a:xfrm>
          <a:prstGeom prst="rect">
            <a:avLst/>
          </a:prstGeom>
        </p:spPr>
      </p:pic>
      <p:pic>
        <p:nvPicPr>
          <p:cNvPr id="35" name="Рисунок 22">
            <a:extLst>
              <a:ext uri="{FF2B5EF4-FFF2-40B4-BE49-F238E27FC236}">
                <a16:creationId xmlns:a16="http://schemas.microsoft.com/office/drawing/2014/main" id="{E586E77A-4C6A-D049-8A50-D6E4520A9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6781465"/>
            <a:ext cx="12192000" cy="828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8EBAD7-1B5F-7140-BA3A-A360E6AF8B3A}"/>
              </a:ext>
            </a:extLst>
          </p:cNvPr>
          <p:cNvSpPr/>
          <p:nvPr/>
        </p:nvSpPr>
        <p:spPr>
          <a:xfrm>
            <a:off x="7016044" y="1950889"/>
            <a:ext cx="3932372" cy="414181"/>
          </a:xfrm>
          <a:prstGeom prst="rect">
            <a:avLst/>
          </a:prstGeom>
          <a:solidFill>
            <a:srgbClr val="48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37%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176D3F-E773-4647-A2DC-A5FA4DD12F12}"/>
              </a:ext>
            </a:extLst>
          </p:cNvPr>
          <p:cNvSpPr/>
          <p:nvPr/>
        </p:nvSpPr>
        <p:spPr>
          <a:xfrm>
            <a:off x="7016044" y="2569606"/>
            <a:ext cx="3469076" cy="414181"/>
          </a:xfrm>
          <a:prstGeom prst="rect">
            <a:avLst/>
          </a:prstGeom>
          <a:solidFill>
            <a:srgbClr val="FDD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33%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A1039A0-E6B9-7D49-9D13-C5A592448A6F}"/>
              </a:ext>
            </a:extLst>
          </p:cNvPr>
          <p:cNvSpPr/>
          <p:nvPr/>
        </p:nvSpPr>
        <p:spPr>
          <a:xfrm>
            <a:off x="7016044" y="3172321"/>
            <a:ext cx="542996" cy="414181"/>
          </a:xfrm>
          <a:prstGeom prst="rect">
            <a:avLst/>
          </a:prstGeom>
          <a:solidFill>
            <a:srgbClr val="FF8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5%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525D9E-D9BD-DD4C-8FD2-D73E916F813D}"/>
              </a:ext>
            </a:extLst>
          </p:cNvPr>
          <p:cNvSpPr/>
          <p:nvPr/>
        </p:nvSpPr>
        <p:spPr>
          <a:xfrm>
            <a:off x="7016044" y="3765016"/>
            <a:ext cx="542996" cy="414181"/>
          </a:xfrm>
          <a:prstGeom prst="rect">
            <a:avLst/>
          </a:prstGeom>
          <a:solidFill>
            <a:srgbClr val="375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dirty="0">
                <a:solidFill>
                  <a:schemeClr val="bg1"/>
                </a:solidFill>
                <a:latin typeface="Gilroy" pitchFamily="2" charset="77"/>
              </a:rPr>
              <a:t>5%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F000BC-9AAF-484F-BB19-A617C12085DF}"/>
              </a:ext>
            </a:extLst>
          </p:cNvPr>
          <p:cNvSpPr/>
          <p:nvPr/>
        </p:nvSpPr>
        <p:spPr>
          <a:xfrm>
            <a:off x="7016044" y="4361586"/>
            <a:ext cx="423334" cy="414181"/>
          </a:xfrm>
          <a:prstGeom prst="rect">
            <a:avLst/>
          </a:prstGeom>
          <a:solidFill>
            <a:srgbClr val="757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4%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DB8434-E343-4A41-80C7-F0D5F1510693}"/>
              </a:ext>
            </a:extLst>
          </p:cNvPr>
          <p:cNvSpPr/>
          <p:nvPr/>
        </p:nvSpPr>
        <p:spPr>
          <a:xfrm>
            <a:off x="7016044" y="4958156"/>
            <a:ext cx="107245" cy="414181"/>
          </a:xfrm>
          <a:prstGeom prst="rect">
            <a:avLst/>
          </a:prstGeom>
          <a:solidFill>
            <a:srgbClr val="05C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16A41B-64B5-9C44-B96A-93D8FB13F9F0}"/>
              </a:ext>
            </a:extLst>
          </p:cNvPr>
          <p:cNvSpPr/>
          <p:nvPr/>
        </p:nvSpPr>
        <p:spPr>
          <a:xfrm>
            <a:off x="7016044" y="5559760"/>
            <a:ext cx="1298223" cy="414181"/>
          </a:xfrm>
          <a:prstGeom prst="rect">
            <a:avLst/>
          </a:prstGeom>
          <a:solidFill>
            <a:srgbClr val="79E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12%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D2CCC2-4563-7F45-83A1-950A1FB1D709}"/>
              </a:ext>
            </a:extLst>
          </p:cNvPr>
          <p:cNvSpPr/>
          <p:nvPr/>
        </p:nvSpPr>
        <p:spPr>
          <a:xfrm>
            <a:off x="7016045" y="6161364"/>
            <a:ext cx="327378" cy="414181"/>
          </a:xfrm>
          <a:prstGeom prst="rect">
            <a:avLst/>
          </a:prstGeom>
          <a:solidFill>
            <a:srgbClr val="B4B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3%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3EBCFE-6A85-F54E-AA6E-47D362BD5791}"/>
              </a:ext>
            </a:extLst>
          </p:cNvPr>
          <p:cNvSpPr/>
          <p:nvPr/>
        </p:nvSpPr>
        <p:spPr>
          <a:xfrm>
            <a:off x="7109956" y="4974370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263297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B2302F-B599-B249-892D-391629445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4" y="2933"/>
            <a:ext cx="12192000" cy="68596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610D77-3942-EE48-B92C-4533C8B8A813}"/>
              </a:ext>
            </a:extLst>
          </p:cNvPr>
          <p:cNvSpPr/>
          <p:nvPr/>
        </p:nvSpPr>
        <p:spPr>
          <a:xfrm>
            <a:off x="737920" y="302505"/>
            <a:ext cx="812566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uk-UA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Чи підтримуєте ви ідею вступу України до НАТО?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1C8B54-92A4-5941-B82D-193E14430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71" y="383155"/>
            <a:ext cx="258234" cy="422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D97C62-AE02-A349-8BCB-4473B4BD0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56" y="6183760"/>
            <a:ext cx="1175657" cy="376813"/>
          </a:xfrm>
          <a:prstGeom prst="rect">
            <a:avLst/>
          </a:prstGeom>
        </p:spPr>
      </p:pic>
      <p:pic>
        <p:nvPicPr>
          <p:cNvPr id="18" name="Рисунок 20">
            <a:extLst>
              <a:ext uri="{FF2B5EF4-FFF2-40B4-BE49-F238E27FC236}">
                <a16:creationId xmlns:a16="http://schemas.microsoft.com/office/drawing/2014/main" id="{9D6180C8-B42F-4E42-8340-732F56D88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57329" y="6271264"/>
            <a:ext cx="284051" cy="336607"/>
          </a:xfrm>
          <a:prstGeom prst="rect">
            <a:avLst/>
          </a:prstGeom>
        </p:spPr>
      </p:pic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3BBE00A1-1633-D943-B79B-AFF5AB6B5ACF}"/>
              </a:ext>
            </a:extLst>
          </p:cNvPr>
          <p:cNvSpPr txBox="1">
            <a:spLocks/>
          </p:cNvSpPr>
          <p:nvPr/>
        </p:nvSpPr>
        <p:spPr>
          <a:xfrm>
            <a:off x="11569880" y="6387680"/>
            <a:ext cx="390386" cy="184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CB668B7-FDDE-44D4-9767-BC5D8F7A4222}" type="slidenum">
              <a:rPr lang="en-US" sz="1000" smtClean="0">
                <a:solidFill>
                  <a:srgbClr val="1A2C4F"/>
                </a:solidFill>
                <a:latin typeface="Gilroy Medium" pitchFamily="2" charset="77"/>
                <a:ea typeface="Segoe UI Black" panose="020B0A02040204020203" pitchFamily="34" charset="0"/>
                <a:cs typeface="Segoe UI Semibold" panose="020B0702040204020203" pitchFamily="34" charset="0"/>
              </a:rPr>
              <a:pPr algn="ctr"/>
              <a:t>5</a:t>
            </a:fld>
            <a:endParaRPr lang="en-US" sz="1000" dirty="0">
              <a:solidFill>
                <a:srgbClr val="1A2C4F"/>
              </a:solidFill>
              <a:latin typeface="Gilroy Medium" pitchFamily="2" charset="77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4D8BD9-CDC7-0D4E-829D-A9F9949CD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5560" y="302505"/>
            <a:ext cx="725820" cy="577510"/>
          </a:xfrm>
          <a:prstGeom prst="rect">
            <a:avLst/>
          </a:prstGeom>
        </p:spPr>
      </p:pic>
      <p:pic>
        <p:nvPicPr>
          <p:cNvPr id="35" name="Рисунок 22">
            <a:extLst>
              <a:ext uri="{FF2B5EF4-FFF2-40B4-BE49-F238E27FC236}">
                <a16:creationId xmlns:a16="http://schemas.microsoft.com/office/drawing/2014/main" id="{E586E77A-4C6A-D049-8A50-D6E4520A9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6781465"/>
            <a:ext cx="12192000" cy="82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F281B6-CAD7-BF4C-BA39-28B38BF859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9150" y="1724898"/>
            <a:ext cx="4448402" cy="47777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B511F6A-2A58-494D-AD71-7C55FBEA4EF7}"/>
              </a:ext>
            </a:extLst>
          </p:cNvPr>
          <p:cNvCxnSpPr>
            <a:cxnSpLocks/>
          </p:cNvCxnSpPr>
          <p:nvPr/>
        </p:nvCxnSpPr>
        <p:spPr>
          <a:xfrm>
            <a:off x="7212480" y="5858542"/>
            <a:ext cx="1006433" cy="0"/>
          </a:xfrm>
          <a:prstGeom prst="line">
            <a:avLst/>
          </a:prstGeom>
          <a:ln w="19050">
            <a:solidFill>
              <a:srgbClr val="FDEA5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7A7E3B9-BBA5-5D42-9D18-156E1250F2A4}"/>
              </a:ext>
            </a:extLst>
          </p:cNvPr>
          <p:cNvSpPr txBox="1">
            <a:spLocks/>
          </p:cNvSpPr>
          <p:nvPr/>
        </p:nvSpPr>
        <p:spPr>
          <a:xfrm>
            <a:off x="1723694" y="4900328"/>
            <a:ext cx="2454237" cy="8236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uk-UA" sz="18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Скоріше не підтримую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42AC2169-7D07-3E48-8669-615D6B222A77}"/>
              </a:ext>
            </a:extLst>
          </p:cNvPr>
          <p:cNvSpPr txBox="1">
            <a:spLocks/>
          </p:cNvSpPr>
          <p:nvPr/>
        </p:nvSpPr>
        <p:spPr>
          <a:xfrm>
            <a:off x="1103680" y="3871172"/>
            <a:ext cx="2454237" cy="823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uk-UA" sz="18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Зовсім не підтримую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6FF9A0E7-98D1-924B-9A98-7E032A8F602F}"/>
              </a:ext>
            </a:extLst>
          </p:cNvPr>
          <p:cNvSpPr txBox="1">
            <a:spLocks/>
          </p:cNvSpPr>
          <p:nvPr/>
        </p:nvSpPr>
        <p:spPr>
          <a:xfrm>
            <a:off x="797649" y="2720754"/>
            <a:ext cx="3299742" cy="8236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uk-UA" sz="18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Не маю однозначної думки з цього питання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C824F65-028E-FB46-BD04-0BECA10F27D0}"/>
              </a:ext>
            </a:extLst>
          </p:cNvPr>
          <p:cNvCxnSpPr>
            <a:cxnSpLocks/>
          </p:cNvCxnSpPr>
          <p:nvPr/>
        </p:nvCxnSpPr>
        <p:spPr>
          <a:xfrm>
            <a:off x="4243903" y="3129129"/>
            <a:ext cx="728815" cy="0"/>
          </a:xfrm>
          <a:prstGeom prst="line">
            <a:avLst/>
          </a:prstGeom>
          <a:ln w="19050">
            <a:solidFill>
              <a:srgbClr val="3780F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620E7F56-203C-844D-AEE5-26FB95D45D09}"/>
              </a:ext>
            </a:extLst>
          </p:cNvPr>
          <p:cNvSpPr txBox="1">
            <a:spLocks/>
          </p:cNvSpPr>
          <p:nvPr/>
        </p:nvSpPr>
        <p:spPr>
          <a:xfrm>
            <a:off x="8704946" y="2272197"/>
            <a:ext cx="2454237" cy="7909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uk-UA" sz="18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Повністю підтримую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F3C9686D-C95E-B743-8184-9137F850109C}"/>
              </a:ext>
            </a:extLst>
          </p:cNvPr>
          <p:cNvSpPr txBox="1">
            <a:spLocks/>
          </p:cNvSpPr>
          <p:nvPr/>
        </p:nvSpPr>
        <p:spPr>
          <a:xfrm>
            <a:off x="8351995" y="5459423"/>
            <a:ext cx="2454237" cy="7909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uk-UA" sz="18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Скоріше підтримую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3AC70F1-7A42-EC4F-A76E-2817FFB5AE31}"/>
              </a:ext>
            </a:extLst>
          </p:cNvPr>
          <p:cNvCxnSpPr>
            <a:cxnSpLocks/>
          </p:cNvCxnSpPr>
          <p:nvPr/>
        </p:nvCxnSpPr>
        <p:spPr>
          <a:xfrm>
            <a:off x="4316332" y="5339689"/>
            <a:ext cx="642017" cy="0"/>
          </a:xfrm>
          <a:prstGeom prst="line">
            <a:avLst/>
          </a:prstGeom>
          <a:ln w="19050">
            <a:solidFill>
              <a:srgbClr val="FF9E5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4E6410D-A90D-0046-B989-EE2A126DADB6}"/>
              </a:ext>
            </a:extLst>
          </p:cNvPr>
          <p:cNvCxnSpPr>
            <a:cxnSpLocks/>
          </p:cNvCxnSpPr>
          <p:nvPr/>
        </p:nvCxnSpPr>
        <p:spPr>
          <a:xfrm>
            <a:off x="3711172" y="4223737"/>
            <a:ext cx="933673" cy="0"/>
          </a:xfrm>
          <a:prstGeom prst="line">
            <a:avLst/>
          </a:prstGeom>
          <a:ln w="19050">
            <a:solidFill>
              <a:srgbClr val="758EF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4324EAE-04C8-E84E-BE71-15113C61C406}"/>
              </a:ext>
            </a:extLst>
          </p:cNvPr>
          <p:cNvCxnSpPr>
            <a:cxnSpLocks/>
          </p:cNvCxnSpPr>
          <p:nvPr/>
        </p:nvCxnSpPr>
        <p:spPr>
          <a:xfrm>
            <a:off x="7723948" y="2667690"/>
            <a:ext cx="801064" cy="0"/>
          </a:xfrm>
          <a:prstGeom prst="line">
            <a:avLst/>
          </a:prstGeom>
          <a:ln w="19050">
            <a:solidFill>
              <a:srgbClr val="2BD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4F8BE0C8-52FE-D646-9C2F-C59B3F2CE06C}"/>
              </a:ext>
            </a:extLst>
          </p:cNvPr>
          <p:cNvSpPr txBox="1">
            <a:spLocks/>
          </p:cNvSpPr>
          <p:nvPr/>
        </p:nvSpPr>
        <p:spPr>
          <a:xfrm>
            <a:off x="1643154" y="1618837"/>
            <a:ext cx="2454237" cy="823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uk-UA" sz="18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Важко відповісти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8A82E48-2549-F845-994C-BE3D6ADFA5CC}"/>
              </a:ext>
            </a:extLst>
          </p:cNvPr>
          <p:cNvCxnSpPr>
            <a:cxnSpLocks/>
          </p:cNvCxnSpPr>
          <p:nvPr/>
        </p:nvCxnSpPr>
        <p:spPr>
          <a:xfrm>
            <a:off x="4296081" y="2011751"/>
            <a:ext cx="1719379" cy="0"/>
          </a:xfrm>
          <a:prstGeom prst="line">
            <a:avLst/>
          </a:prstGeom>
          <a:ln w="19050">
            <a:solidFill>
              <a:srgbClr val="B9C7D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561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C27CA3-BDFF-D345-ABB5-0C93F3D04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" y="0"/>
            <a:ext cx="1219067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DFBB8-A6B8-F049-87A4-154F17FCB5F0}"/>
              </a:ext>
            </a:extLst>
          </p:cNvPr>
          <p:cNvSpPr/>
          <p:nvPr/>
        </p:nvSpPr>
        <p:spPr>
          <a:xfrm>
            <a:off x="847648" y="1913296"/>
            <a:ext cx="5223602" cy="4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lvl="0" algn="r"/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Впевнений</a:t>
            </a:r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 у </a:t>
            </a:r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цьому</a:t>
            </a:r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повністю</a:t>
            </a:r>
            <a:endParaRPr lang="en-UA" sz="16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B4C3AB-E44C-6545-A0C6-9874A9ED3B1D}"/>
              </a:ext>
            </a:extLst>
          </p:cNvPr>
          <p:cNvSpPr/>
          <p:nvPr/>
        </p:nvSpPr>
        <p:spPr>
          <a:xfrm>
            <a:off x="847648" y="2406833"/>
            <a:ext cx="5223602" cy="4461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lvl="0" algn="r"/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Вступ</a:t>
            </a:r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ймовірний</a:t>
            </a:r>
            <a:endParaRPr lang="en-UA" sz="16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5D9D76-8B03-4848-A3B1-FC9A94149D7D}"/>
              </a:ext>
            </a:extLst>
          </p:cNvPr>
          <p:cNvSpPr/>
          <p:nvPr/>
        </p:nvSpPr>
        <p:spPr>
          <a:xfrm>
            <a:off x="847648" y="2900370"/>
            <a:ext cx="5223602" cy="4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lvl="0" algn="r"/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Вступ</a:t>
            </a:r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ймовірний</a:t>
            </a:r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, але не </a:t>
            </a:r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найближчими</a:t>
            </a:r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 роками</a:t>
            </a:r>
            <a:endParaRPr lang="en-UA" sz="16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8BBEEC-0056-1E40-9432-DDDF13589FE9}"/>
              </a:ext>
            </a:extLst>
          </p:cNvPr>
          <p:cNvSpPr/>
          <p:nvPr/>
        </p:nvSpPr>
        <p:spPr>
          <a:xfrm>
            <a:off x="835456" y="3393907"/>
            <a:ext cx="5223602" cy="4461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lvl="0" algn="r"/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Вступ</a:t>
            </a:r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 до НАТО </a:t>
            </a:r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малоймовірний</a:t>
            </a:r>
            <a:endParaRPr lang="en-UA" sz="16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36076A-4594-8E48-A314-2726517E7207}"/>
              </a:ext>
            </a:extLst>
          </p:cNvPr>
          <p:cNvSpPr/>
          <p:nvPr/>
        </p:nvSpPr>
        <p:spPr>
          <a:xfrm>
            <a:off x="835456" y="3887444"/>
            <a:ext cx="5223602" cy="4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lvl="0" algn="r"/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Не </a:t>
            </a:r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вірю</a:t>
            </a:r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 у </a:t>
            </a:r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вступ</a:t>
            </a:r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України</a:t>
            </a:r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 до НАТО</a:t>
            </a:r>
            <a:endParaRPr lang="en-UA" sz="16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9BEB52-4152-5C41-A10B-A931905DD915}"/>
              </a:ext>
            </a:extLst>
          </p:cNvPr>
          <p:cNvSpPr/>
          <p:nvPr/>
        </p:nvSpPr>
        <p:spPr>
          <a:xfrm>
            <a:off x="847648" y="4380981"/>
            <a:ext cx="5223602" cy="4461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lvl="0" algn="r"/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Не маю </a:t>
            </a:r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однозначної</a:t>
            </a:r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 думки з </a:t>
            </a:r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цього</a:t>
            </a:r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питання</a:t>
            </a:r>
            <a:endParaRPr lang="en-UA" sz="16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1803F0-779C-CA47-A46B-2D8E21B965EB}"/>
              </a:ext>
            </a:extLst>
          </p:cNvPr>
          <p:cNvSpPr/>
          <p:nvPr/>
        </p:nvSpPr>
        <p:spPr>
          <a:xfrm>
            <a:off x="847648" y="4874518"/>
            <a:ext cx="5223602" cy="4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lvl="0" algn="r"/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Інше</a:t>
            </a:r>
            <a:endParaRPr lang="en-UA" sz="16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6C9DF8-2C37-5A42-AE16-DE33E3A65FD8}"/>
              </a:ext>
            </a:extLst>
          </p:cNvPr>
          <p:cNvSpPr/>
          <p:nvPr/>
        </p:nvSpPr>
        <p:spPr>
          <a:xfrm>
            <a:off x="847648" y="5368057"/>
            <a:ext cx="5223602" cy="4461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lvl="0" algn="r"/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Важко</a:t>
            </a:r>
            <a:r>
              <a:rPr lang="ru-RU" sz="1600" dirty="0">
                <a:solidFill>
                  <a:prstClr val="black"/>
                </a:solidFill>
                <a:latin typeface="Gilroy" pitchFamily="2" charset="77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Gilroy" pitchFamily="2" charset="77"/>
              </a:rPr>
              <a:t>відповісти</a:t>
            </a:r>
            <a:endParaRPr lang="en-UA" sz="1600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610D77-3942-EE48-B92C-4533C8B8A813}"/>
              </a:ext>
            </a:extLst>
          </p:cNvPr>
          <p:cNvSpPr/>
          <p:nvPr/>
        </p:nvSpPr>
        <p:spPr>
          <a:xfrm>
            <a:off x="737920" y="302505"/>
            <a:ext cx="9113216" cy="146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uk-UA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На Вашу думку, наскільки ймовірним</a:t>
            </a:r>
            <a:r>
              <a:rPr lang="en-US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є вступ України в НАТО найближчим часом </a:t>
            </a:r>
            <a:br>
              <a:rPr lang="en-US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(до кінця року)?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1C8B54-92A4-5941-B82D-193E14430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71" y="383155"/>
            <a:ext cx="258234" cy="422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D97C62-AE02-A349-8BCB-4473B4BD0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56" y="6183760"/>
            <a:ext cx="1175657" cy="376813"/>
          </a:xfrm>
          <a:prstGeom prst="rect">
            <a:avLst/>
          </a:prstGeom>
        </p:spPr>
      </p:pic>
      <p:pic>
        <p:nvPicPr>
          <p:cNvPr id="18" name="Рисунок 20">
            <a:extLst>
              <a:ext uri="{FF2B5EF4-FFF2-40B4-BE49-F238E27FC236}">
                <a16:creationId xmlns:a16="http://schemas.microsoft.com/office/drawing/2014/main" id="{9D6180C8-B42F-4E42-8340-732F56D88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57329" y="6271264"/>
            <a:ext cx="284051" cy="336607"/>
          </a:xfrm>
          <a:prstGeom prst="rect">
            <a:avLst/>
          </a:prstGeom>
        </p:spPr>
      </p:pic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3BBE00A1-1633-D943-B79B-AFF5AB6B5ACF}"/>
              </a:ext>
            </a:extLst>
          </p:cNvPr>
          <p:cNvSpPr txBox="1">
            <a:spLocks/>
          </p:cNvSpPr>
          <p:nvPr/>
        </p:nvSpPr>
        <p:spPr>
          <a:xfrm>
            <a:off x="11569880" y="6387680"/>
            <a:ext cx="390386" cy="184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CB668B7-FDDE-44D4-9767-BC5D8F7A4222}" type="slidenum">
              <a:rPr lang="en-US" sz="1000" smtClean="0">
                <a:solidFill>
                  <a:srgbClr val="1A2C4F"/>
                </a:solidFill>
                <a:latin typeface="Gilroy Medium" pitchFamily="2" charset="77"/>
                <a:ea typeface="Segoe UI Black" panose="020B0A02040204020203" pitchFamily="34" charset="0"/>
                <a:cs typeface="Segoe UI Semibold" panose="020B0702040204020203" pitchFamily="34" charset="0"/>
              </a:rPr>
              <a:pPr algn="ctr"/>
              <a:t>6</a:t>
            </a:fld>
            <a:endParaRPr lang="en-US" sz="1000" dirty="0">
              <a:solidFill>
                <a:srgbClr val="1A2C4F"/>
              </a:solidFill>
              <a:latin typeface="Gilroy Medium" pitchFamily="2" charset="77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4D8BD9-CDC7-0D4E-829D-A9F9949CD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5560" y="302505"/>
            <a:ext cx="725820" cy="577510"/>
          </a:xfrm>
          <a:prstGeom prst="rect">
            <a:avLst/>
          </a:prstGeom>
        </p:spPr>
      </p:pic>
      <p:pic>
        <p:nvPicPr>
          <p:cNvPr id="35" name="Рисунок 22">
            <a:extLst>
              <a:ext uri="{FF2B5EF4-FFF2-40B4-BE49-F238E27FC236}">
                <a16:creationId xmlns:a16="http://schemas.microsoft.com/office/drawing/2014/main" id="{E586E77A-4C6A-D049-8A50-D6E4520A9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6781465"/>
            <a:ext cx="12192000" cy="828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8EBAD7-1B5F-7140-BA3A-A360E6AF8B3A}"/>
              </a:ext>
            </a:extLst>
          </p:cNvPr>
          <p:cNvSpPr/>
          <p:nvPr/>
        </p:nvSpPr>
        <p:spPr>
          <a:xfrm>
            <a:off x="6067295" y="1913296"/>
            <a:ext cx="688520" cy="441080"/>
          </a:xfrm>
          <a:prstGeom prst="rect">
            <a:avLst/>
          </a:prstGeom>
          <a:solidFill>
            <a:srgbClr val="48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5%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176D3F-E773-4647-A2DC-A5FA4DD12F12}"/>
              </a:ext>
            </a:extLst>
          </p:cNvPr>
          <p:cNvSpPr/>
          <p:nvPr/>
        </p:nvSpPr>
        <p:spPr>
          <a:xfrm>
            <a:off x="6067295" y="2404584"/>
            <a:ext cx="2639351" cy="441700"/>
          </a:xfrm>
          <a:prstGeom prst="rect">
            <a:avLst/>
          </a:prstGeom>
          <a:solidFill>
            <a:srgbClr val="FDD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19%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A1039A0-E6B9-7D49-9D13-C5A592448A6F}"/>
              </a:ext>
            </a:extLst>
          </p:cNvPr>
          <p:cNvSpPr/>
          <p:nvPr/>
        </p:nvSpPr>
        <p:spPr>
          <a:xfrm>
            <a:off x="6067295" y="2896492"/>
            <a:ext cx="4996776" cy="441700"/>
          </a:xfrm>
          <a:prstGeom prst="rect">
            <a:avLst/>
          </a:prstGeom>
          <a:solidFill>
            <a:srgbClr val="FF8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36%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525D9E-D9BD-DD4C-8FD2-D73E916F813D}"/>
              </a:ext>
            </a:extLst>
          </p:cNvPr>
          <p:cNvSpPr/>
          <p:nvPr/>
        </p:nvSpPr>
        <p:spPr>
          <a:xfrm>
            <a:off x="6067295" y="3388400"/>
            <a:ext cx="1944156" cy="441700"/>
          </a:xfrm>
          <a:prstGeom prst="rect">
            <a:avLst/>
          </a:prstGeom>
          <a:solidFill>
            <a:srgbClr val="375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dirty="0">
                <a:solidFill>
                  <a:schemeClr val="bg1"/>
                </a:solidFill>
                <a:latin typeface="Gilroy" pitchFamily="2" charset="77"/>
              </a:rPr>
              <a:t>14%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F000BC-9AAF-484F-BB19-A617C12085DF}"/>
              </a:ext>
            </a:extLst>
          </p:cNvPr>
          <p:cNvSpPr/>
          <p:nvPr/>
        </p:nvSpPr>
        <p:spPr>
          <a:xfrm>
            <a:off x="6067295" y="3880308"/>
            <a:ext cx="1536727" cy="448456"/>
          </a:xfrm>
          <a:prstGeom prst="rect">
            <a:avLst/>
          </a:prstGeom>
          <a:solidFill>
            <a:srgbClr val="757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11%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DB8434-E343-4A41-80C7-F0D5F1510693}"/>
              </a:ext>
            </a:extLst>
          </p:cNvPr>
          <p:cNvSpPr/>
          <p:nvPr/>
        </p:nvSpPr>
        <p:spPr>
          <a:xfrm>
            <a:off x="6067295" y="4378972"/>
            <a:ext cx="1242699" cy="445588"/>
          </a:xfrm>
          <a:prstGeom prst="rect">
            <a:avLst/>
          </a:prstGeom>
          <a:solidFill>
            <a:srgbClr val="05C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9%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16A41B-64B5-9C44-B96A-93D8FB13F9F0}"/>
              </a:ext>
            </a:extLst>
          </p:cNvPr>
          <p:cNvSpPr/>
          <p:nvPr/>
        </p:nvSpPr>
        <p:spPr>
          <a:xfrm>
            <a:off x="6067295" y="4874768"/>
            <a:ext cx="140409" cy="443078"/>
          </a:xfrm>
          <a:prstGeom prst="rect">
            <a:avLst/>
          </a:prstGeom>
          <a:solidFill>
            <a:srgbClr val="79E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>
              <a:solidFill>
                <a:srgbClr val="3E4245"/>
              </a:solidFill>
              <a:latin typeface="Gilroy" pitchFamily="2" charset="77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D2CCC2-4563-7F45-83A1-950A1FB1D709}"/>
              </a:ext>
            </a:extLst>
          </p:cNvPr>
          <p:cNvSpPr/>
          <p:nvPr/>
        </p:nvSpPr>
        <p:spPr>
          <a:xfrm>
            <a:off x="6067295" y="5368055"/>
            <a:ext cx="688521" cy="446102"/>
          </a:xfrm>
          <a:prstGeom prst="rect">
            <a:avLst/>
          </a:prstGeom>
          <a:solidFill>
            <a:srgbClr val="B4B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3%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3EBCFE-6A85-F54E-AA6E-47D362BD5791}"/>
              </a:ext>
            </a:extLst>
          </p:cNvPr>
          <p:cNvSpPr/>
          <p:nvPr/>
        </p:nvSpPr>
        <p:spPr>
          <a:xfrm>
            <a:off x="6211011" y="4926543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A" dirty="0">
                <a:solidFill>
                  <a:srgbClr val="3E4245"/>
                </a:solidFill>
                <a:latin typeface="Gilroy" pitchFamily="2" charset="77"/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2086087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3D5E6-235F-2741-AB52-B47D82362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40F7DD-2C0D-934D-8479-26B53123A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225" y="1896609"/>
            <a:ext cx="4361791" cy="42569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610D77-3942-EE48-B92C-4533C8B8A813}"/>
              </a:ext>
            </a:extLst>
          </p:cNvPr>
          <p:cNvSpPr/>
          <p:nvPr/>
        </p:nvSpPr>
        <p:spPr>
          <a:xfrm>
            <a:off x="737921" y="302505"/>
            <a:ext cx="915911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uk-UA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Чи достатньо дій з боку влади України для забезпечення захисту країни?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1C8B54-92A4-5941-B82D-193E14430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71" y="383155"/>
            <a:ext cx="258234" cy="422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D97C62-AE02-A349-8BCB-4473B4BD0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920" y="6215867"/>
            <a:ext cx="1175657" cy="376813"/>
          </a:xfrm>
          <a:prstGeom prst="rect">
            <a:avLst/>
          </a:prstGeom>
        </p:spPr>
      </p:pic>
      <p:pic>
        <p:nvPicPr>
          <p:cNvPr id="18" name="Рисунок 20">
            <a:extLst>
              <a:ext uri="{FF2B5EF4-FFF2-40B4-BE49-F238E27FC236}">
                <a16:creationId xmlns:a16="http://schemas.microsoft.com/office/drawing/2014/main" id="{9D6180C8-B42F-4E42-8340-732F56D88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7329" y="6271264"/>
            <a:ext cx="284051" cy="336607"/>
          </a:xfrm>
          <a:prstGeom prst="rect">
            <a:avLst/>
          </a:prstGeom>
        </p:spPr>
      </p:pic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3BBE00A1-1633-D943-B79B-AFF5AB6B5ACF}"/>
              </a:ext>
            </a:extLst>
          </p:cNvPr>
          <p:cNvSpPr txBox="1">
            <a:spLocks/>
          </p:cNvSpPr>
          <p:nvPr/>
        </p:nvSpPr>
        <p:spPr>
          <a:xfrm>
            <a:off x="11569880" y="6387680"/>
            <a:ext cx="390386" cy="184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CB668B7-FDDE-44D4-9767-BC5D8F7A4222}" type="slidenum">
              <a:rPr lang="en-US" sz="1000" smtClean="0">
                <a:solidFill>
                  <a:srgbClr val="1A2C4F"/>
                </a:solidFill>
                <a:latin typeface="Gilroy Medium" pitchFamily="2" charset="77"/>
                <a:ea typeface="Segoe UI Black" panose="020B0A02040204020203" pitchFamily="34" charset="0"/>
                <a:cs typeface="Segoe UI Semibold" panose="020B0702040204020203" pitchFamily="34" charset="0"/>
              </a:rPr>
              <a:pPr algn="ctr"/>
              <a:t>7</a:t>
            </a:fld>
            <a:endParaRPr lang="en-US" sz="1000" dirty="0">
              <a:solidFill>
                <a:srgbClr val="1A2C4F"/>
              </a:solidFill>
              <a:latin typeface="Gilroy Medium" pitchFamily="2" charset="77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688086A-08D4-9747-84E0-F9B293BF3F70}"/>
              </a:ext>
            </a:extLst>
          </p:cNvPr>
          <p:cNvSpPr txBox="1">
            <a:spLocks/>
          </p:cNvSpPr>
          <p:nvPr/>
        </p:nvSpPr>
        <p:spPr>
          <a:xfrm>
            <a:off x="8293016" y="1990598"/>
            <a:ext cx="2729921" cy="10868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Однозначно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так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4D8BD9-CDC7-0D4E-829D-A9F9949CD8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5560" y="302505"/>
            <a:ext cx="725820" cy="577510"/>
          </a:xfrm>
          <a:prstGeom prst="rect">
            <a:avLst/>
          </a:prstGeom>
        </p:spPr>
      </p:pic>
      <p:pic>
        <p:nvPicPr>
          <p:cNvPr id="35" name="Рисунок 22">
            <a:extLst>
              <a:ext uri="{FF2B5EF4-FFF2-40B4-BE49-F238E27FC236}">
                <a16:creationId xmlns:a16="http://schemas.microsoft.com/office/drawing/2014/main" id="{E586E77A-4C6A-D049-8A50-D6E4520A94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6781465"/>
            <a:ext cx="12192000" cy="8288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7FF520-EF05-F04B-AB9F-2C2334B127B1}"/>
              </a:ext>
            </a:extLst>
          </p:cNvPr>
          <p:cNvCxnSpPr>
            <a:cxnSpLocks/>
          </p:cNvCxnSpPr>
          <p:nvPr/>
        </p:nvCxnSpPr>
        <p:spPr>
          <a:xfrm>
            <a:off x="3577172" y="4414921"/>
            <a:ext cx="647669" cy="0"/>
          </a:xfrm>
          <a:prstGeom prst="line">
            <a:avLst/>
          </a:prstGeom>
          <a:ln w="19050">
            <a:solidFill>
              <a:srgbClr val="FDEA5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8EB6984-7356-7B47-B88D-D39D3C7715C5}"/>
              </a:ext>
            </a:extLst>
          </p:cNvPr>
          <p:cNvSpPr txBox="1">
            <a:spLocks/>
          </p:cNvSpPr>
          <p:nvPr/>
        </p:nvSpPr>
        <p:spPr>
          <a:xfrm>
            <a:off x="8705489" y="3871509"/>
            <a:ext cx="2729921" cy="10868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Скоріше </a:t>
            </a:r>
            <a:endParaRPr lang="en-US" sz="2400" b="0" dirty="0">
              <a:solidFill>
                <a:srgbClr val="3E4245"/>
              </a:solidFill>
              <a:latin typeface="Gilro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так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711B10F-5B7B-CB42-B13D-77105D5F0613}"/>
              </a:ext>
            </a:extLst>
          </p:cNvPr>
          <p:cNvSpPr txBox="1">
            <a:spLocks/>
          </p:cNvSpPr>
          <p:nvPr/>
        </p:nvSpPr>
        <p:spPr>
          <a:xfrm>
            <a:off x="1171085" y="1981033"/>
            <a:ext cx="2729921" cy="10868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Точно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ні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4155338-5BB1-B344-812A-B68FE85065E5}"/>
              </a:ext>
            </a:extLst>
          </p:cNvPr>
          <p:cNvSpPr txBox="1">
            <a:spLocks/>
          </p:cNvSpPr>
          <p:nvPr/>
        </p:nvSpPr>
        <p:spPr>
          <a:xfrm>
            <a:off x="725893" y="3856423"/>
            <a:ext cx="2729921" cy="10868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Скоріше </a:t>
            </a:r>
            <a:endParaRPr lang="en-US" sz="2400" b="0" dirty="0">
              <a:solidFill>
                <a:srgbClr val="3E4245"/>
              </a:solidFill>
              <a:latin typeface="Gilro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ні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003F14-6C70-FA46-9436-54B98CF31359}"/>
              </a:ext>
            </a:extLst>
          </p:cNvPr>
          <p:cNvCxnSpPr>
            <a:cxnSpLocks/>
          </p:cNvCxnSpPr>
          <p:nvPr/>
        </p:nvCxnSpPr>
        <p:spPr>
          <a:xfrm>
            <a:off x="4042489" y="2496025"/>
            <a:ext cx="1215311" cy="0"/>
          </a:xfrm>
          <a:prstGeom prst="line">
            <a:avLst/>
          </a:prstGeom>
          <a:ln w="19050">
            <a:solidFill>
              <a:srgbClr val="FF9E5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B9DE3C-ABEA-3F4F-8966-50AF8E6C0E0F}"/>
              </a:ext>
            </a:extLst>
          </p:cNvPr>
          <p:cNvCxnSpPr>
            <a:cxnSpLocks/>
          </p:cNvCxnSpPr>
          <p:nvPr/>
        </p:nvCxnSpPr>
        <p:spPr>
          <a:xfrm>
            <a:off x="6494336" y="2496025"/>
            <a:ext cx="1681476" cy="0"/>
          </a:xfrm>
          <a:prstGeom prst="line">
            <a:avLst/>
          </a:prstGeom>
          <a:ln w="19050">
            <a:solidFill>
              <a:srgbClr val="15DC7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D057A3-7CBE-3249-B6C2-35F559422AF3}"/>
              </a:ext>
            </a:extLst>
          </p:cNvPr>
          <p:cNvCxnSpPr>
            <a:cxnSpLocks/>
          </p:cNvCxnSpPr>
          <p:nvPr/>
        </p:nvCxnSpPr>
        <p:spPr>
          <a:xfrm>
            <a:off x="7844372" y="4414921"/>
            <a:ext cx="647669" cy="0"/>
          </a:xfrm>
          <a:prstGeom prst="line">
            <a:avLst/>
          </a:prstGeom>
          <a:ln w="19050">
            <a:solidFill>
              <a:srgbClr val="5DF58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639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6A54F6-2761-9349-AB4B-8F18B330C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0A16B5-10C9-FF4C-AABD-5A18088FD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201" y="2274133"/>
            <a:ext cx="4612478" cy="38794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610D77-3942-EE48-B92C-4533C8B8A813}"/>
              </a:ext>
            </a:extLst>
          </p:cNvPr>
          <p:cNvSpPr/>
          <p:nvPr/>
        </p:nvSpPr>
        <p:spPr>
          <a:xfrm>
            <a:off x="737921" y="302505"/>
            <a:ext cx="10285016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uk-UA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Чи готові Ви особисто взяти участь у лавах </a:t>
            </a:r>
            <a:r>
              <a:rPr lang="uk-UA" sz="3300" dirty="0" err="1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тероборони</a:t>
            </a:r>
            <a:r>
              <a:rPr lang="uk-UA" sz="3300" dirty="0">
                <a:solidFill>
                  <a:srgbClr val="3E4245"/>
                </a:solidFill>
                <a:latin typeface="Gilroy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у разі їх створення у Вашій громаді?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1C8B54-92A4-5941-B82D-193E14430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71" y="383155"/>
            <a:ext cx="258234" cy="422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D97C62-AE02-A349-8BCB-4473B4BD0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920" y="6215867"/>
            <a:ext cx="1175657" cy="376813"/>
          </a:xfrm>
          <a:prstGeom prst="rect">
            <a:avLst/>
          </a:prstGeom>
        </p:spPr>
      </p:pic>
      <p:pic>
        <p:nvPicPr>
          <p:cNvPr id="18" name="Рисунок 20">
            <a:extLst>
              <a:ext uri="{FF2B5EF4-FFF2-40B4-BE49-F238E27FC236}">
                <a16:creationId xmlns:a16="http://schemas.microsoft.com/office/drawing/2014/main" id="{9D6180C8-B42F-4E42-8340-732F56D88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7329" y="6271264"/>
            <a:ext cx="284051" cy="336607"/>
          </a:xfrm>
          <a:prstGeom prst="rect">
            <a:avLst/>
          </a:prstGeom>
        </p:spPr>
      </p:pic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3BBE00A1-1633-D943-B79B-AFF5AB6B5ACF}"/>
              </a:ext>
            </a:extLst>
          </p:cNvPr>
          <p:cNvSpPr txBox="1">
            <a:spLocks/>
          </p:cNvSpPr>
          <p:nvPr/>
        </p:nvSpPr>
        <p:spPr>
          <a:xfrm>
            <a:off x="11569880" y="6387680"/>
            <a:ext cx="390386" cy="184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CB668B7-FDDE-44D4-9767-BC5D8F7A4222}" type="slidenum">
              <a:rPr lang="en-US" sz="1000" smtClean="0">
                <a:solidFill>
                  <a:srgbClr val="1A2C4F"/>
                </a:solidFill>
                <a:latin typeface="Gilroy Medium" pitchFamily="2" charset="77"/>
                <a:ea typeface="Segoe UI Black" panose="020B0A02040204020203" pitchFamily="34" charset="0"/>
                <a:cs typeface="Segoe UI Semibold" panose="020B0702040204020203" pitchFamily="34" charset="0"/>
              </a:rPr>
              <a:pPr algn="ctr"/>
              <a:t>8</a:t>
            </a:fld>
            <a:endParaRPr lang="en-US" sz="1000" dirty="0">
              <a:solidFill>
                <a:srgbClr val="1A2C4F"/>
              </a:solidFill>
              <a:latin typeface="Gilroy Medium" pitchFamily="2" charset="77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688086A-08D4-9747-84E0-F9B293BF3F70}"/>
              </a:ext>
            </a:extLst>
          </p:cNvPr>
          <p:cNvSpPr txBox="1">
            <a:spLocks/>
          </p:cNvSpPr>
          <p:nvPr/>
        </p:nvSpPr>
        <p:spPr>
          <a:xfrm>
            <a:off x="8293016" y="1909318"/>
            <a:ext cx="2729921" cy="10868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Однозначно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так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4D8BD9-CDC7-0D4E-829D-A9F9949CD8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5560" y="302505"/>
            <a:ext cx="725820" cy="577510"/>
          </a:xfrm>
          <a:prstGeom prst="rect">
            <a:avLst/>
          </a:prstGeom>
        </p:spPr>
      </p:pic>
      <p:pic>
        <p:nvPicPr>
          <p:cNvPr id="35" name="Рисунок 22">
            <a:extLst>
              <a:ext uri="{FF2B5EF4-FFF2-40B4-BE49-F238E27FC236}">
                <a16:creationId xmlns:a16="http://schemas.microsoft.com/office/drawing/2014/main" id="{E586E77A-4C6A-D049-8A50-D6E4520A94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6781465"/>
            <a:ext cx="12192000" cy="8288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7FF520-EF05-F04B-AB9F-2C2334B127B1}"/>
              </a:ext>
            </a:extLst>
          </p:cNvPr>
          <p:cNvCxnSpPr>
            <a:cxnSpLocks/>
          </p:cNvCxnSpPr>
          <p:nvPr/>
        </p:nvCxnSpPr>
        <p:spPr>
          <a:xfrm>
            <a:off x="3577172" y="5014361"/>
            <a:ext cx="994828" cy="0"/>
          </a:xfrm>
          <a:prstGeom prst="line">
            <a:avLst/>
          </a:prstGeom>
          <a:ln w="19050">
            <a:solidFill>
              <a:srgbClr val="FDEA5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8EB6984-7356-7B47-B88D-D39D3C7715C5}"/>
              </a:ext>
            </a:extLst>
          </p:cNvPr>
          <p:cNvSpPr txBox="1">
            <a:spLocks/>
          </p:cNvSpPr>
          <p:nvPr/>
        </p:nvSpPr>
        <p:spPr>
          <a:xfrm>
            <a:off x="8705489" y="4470949"/>
            <a:ext cx="2729921" cy="10868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Скоріше </a:t>
            </a:r>
            <a:endParaRPr lang="en-US" sz="2400" b="0" dirty="0">
              <a:solidFill>
                <a:srgbClr val="3E4245"/>
              </a:solidFill>
              <a:latin typeface="Gilro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так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711B10F-5B7B-CB42-B13D-77105D5F0613}"/>
              </a:ext>
            </a:extLst>
          </p:cNvPr>
          <p:cNvSpPr txBox="1">
            <a:spLocks/>
          </p:cNvSpPr>
          <p:nvPr/>
        </p:nvSpPr>
        <p:spPr>
          <a:xfrm>
            <a:off x="1171085" y="1899753"/>
            <a:ext cx="2729921" cy="10868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Точно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ні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4155338-5BB1-B344-812A-B68FE85065E5}"/>
              </a:ext>
            </a:extLst>
          </p:cNvPr>
          <p:cNvSpPr txBox="1">
            <a:spLocks/>
          </p:cNvSpPr>
          <p:nvPr/>
        </p:nvSpPr>
        <p:spPr>
          <a:xfrm>
            <a:off x="725893" y="4455863"/>
            <a:ext cx="2729921" cy="10868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04800" dist="88900" dir="2700000" algn="tl" rotWithShape="0">
              <a:srgbClr val="1A2C4F">
                <a:alpha val="15000"/>
              </a:srgb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Скоріше </a:t>
            </a:r>
            <a:endParaRPr lang="en-US" sz="2400" b="0" dirty="0">
              <a:solidFill>
                <a:srgbClr val="3E4245"/>
              </a:solidFill>
              <a:latin typeface="Gilro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0" dirty="0">
                <a:solidFill>
                  <a:srgbClr val="3E4245"/>
                </a:solidFill>
                <a:latin typeface="Gilro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ні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003F14-6C70-FA46-9436-54B98CF31359}"/>
              </a:ext>
            </a:extLst>
          </p:cNvPr>
          <p:cNvCxnSpPr>
            <a:cxnSpLocks/>
          </p:cNvCxnSpPr>
          <p:nvPr/>
        </p:nvCxnSpPr>
        <p:spPr>
          <a:xfrm>
            <a:off x="4042489" y="2414745"/>
            <a:ext cx="1708071" cy="0"/>
          </a:xfrm>
          <a:prstGeom prst="line">
            <a:avLst/>
          </a:prstGeom>
          <a:ln w="19050">
            <a:solidFill>
              <a:srgbClr val="FF9E5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B9DE3C-ABEA-3F4F-8966-50AF8E6C0E0F}"/>
              </a:ext>
            </a:extLst>
          </p:cNvPr>
          <p:cNvCxnSpPr>
            <a:cxnSpLocks/>
          </p:cNvCxnSpPr>
          <p:nvPr/>
        </p:nvCxnSpPr>
        <p:spPr>
          <a:xfrm>
            <a:off x="6494336" y="2414745"/>
            <a:ext cx="1681476" cy="0"/>
          </a:xfrm>
          <a:prstGeom prst="line">
            <a:avLst/>
          </a:prstGeom>
          <a:ln w="19050">
            <a:solidFill>
              <a:srgbClr val="15DC7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D057A3-7CBE-3249-B6C2-35F559422AF3}"/>
              </a:ext>
            </a:extLst>
          </p:cNvPr>
          <p:cNvCxnSpPr>
            <a:cxnSpLocks/>
          </p:cNvCxnSpPr>
          <p:nvPr/>
        </p:nvCxnSpPr>
        <p:spPr>
          <a:xfrm>
            <a:off x="7335520" y="5014361"/>
            <a:ext cx="1156521" cy="0"/>
          </a:xfrm>
          <a:prstGeom prst="line">
            <a:avLst/>
          </a:prstGeom>
          <a:ln w="19050">
            <a:solidFill>
              <a:srgbClr val="5DF58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532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393</Words>
  <Application>Microsoft Macintosh PowerPoint</Application>
  <PresentationFormat>Широкоэкранный</PresentationFormat>
  <Paragraphs>91</Paragraphs>
  <Slides>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Gilroy</vt:lpstr>
      <vt:lpstr>Gilroy Bold</vt:lpstr>
      <vt:lpstr>Gilroy Medium</vt:lpstr>
      <vt:lpstr>Gilroy-RegularItalic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Valeriia Piven</cp:lastModifiedBy>
  <cp:revision>18</cp:revision>
  <dcterms:created xsi:type="dcterms:W3CDTF">2022-01-24T19:49:14Z</dcterms:created>
  <dcterms:modified xsi:type="dcterms:W3CDTF">2022-01-26T13:07:05Z</dcterms:modified>
</cp:coreProperties>
</file>